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350" r:id="rId4"/>
    <p:sldId id="349" r:id="rId5"/>
    <p:sldId id="357" r:id="rId6"/>
    <p:sldId id="351" r:id="rId7"/>
    <p:sldId id="359" r:id="rId8"/>
    <p:sldId id="358" r:id="rId9"/>
    <p:sldId id="361" r:id="rId10"/>
    <p:sldId id="360" r:id="rId11"/>
    <p:sldId id="362" r:id="rId12"/>
    <p:sldId id="352" r:id="rId13"/>
    <p:sldId id="356" r:id="rId14"/>
    <p:sldId id="363" r:id="rId15"/>
    <p:sldId id="364" r:id="rId16"/>
    <p:sldId id="365" r:id="rId17"/>
    <p:sldId id="367" r:id="rId18"/>
    <p:sldId id="368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25" autoAdjust="0"/>
    <p:restoredTop sz="94638"/>
  </p:normalViewPr>
  <p:slideViewPr>
    <p:cSldViewPr snapToGrid="0" snapToObjects="1">
      <p:cViewPr>
        <p:scale>
          <a:sx n="88" d="100"/>
          <a:sy n="88" d="100"/>
        </p:scale>
        <p:origin x="872" y="8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CCAD-939A-534B-BD3C-7263FE43D5A1}" type="datetimeFigureOut">
              <a:rPr lang="en-US" smtClean="0"/>
              <a:t>7/5/19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E946E9-57C7-6848-8394-4EAE9B6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5677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png>
</file>

<file path=ppt/media/image28.tif>
</file>

<file path=ppt/media/image29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5.gif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468E1-02D2-4C4B-B9A7-6C361D2976BF}" type="datetimeFigureOut">
              <a:rPr lang="en-US" smtClean="0"/>
              <a:pPr/>
              <a:t>7/5/19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6EBDFA-F686-8442-832D-72D2A1F29BE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94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6EBDFA-F686-8442-832D-72D2A1F29BE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19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2087F431-96F2-5C45-AB86-0108780FA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4C4494E-AEE8-4249-B9E7-3001EFB60628}" type="datetime1">
              <a:rPr lang="en-US" smtClean="0"/>
              <a:t>7/5/19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C4B425DA-7B00-894A-BB7B-3684DF507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7E96568-D33D-1A43-A908-5D006BCC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4CC4FB-8D41-3B4D-8E07-DC97EDCC285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F0C921B0-4180-3944-8761-8676200EA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85278"/>
            <a:ext cx="8229600" cy="6826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BAF501-F139-4F46-AA0E-7922050862A6}" type="datetime1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73B4F9-6F41-A64A-9416-DCD45D9584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434BE0-6040-0546-A6A9-D86D64066F6F}" type="datetime1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0C6235-F8F4-A440-A97E-46A9CB7095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03035A-A9F2-1A47-895C-BF129996287C}" type="datetime1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D6FA37-ABBC-1843-8D6A-5317100EE7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A176FE-CD0B-B349-823B-279359543214}" type="datetime1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371E6E-8D70-F442-961A-4716F14FDDB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377EFE-52E4-3749-80E0-C8C335780E0E}" type="datetime1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AE7D22-707F-6C41-820E-4EC1F3E19F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1F117D-F452-474E-BAA7-11774850649E}" type="datetime1">
              <a:rPr lang="en-US" smtClean="0"/>
              <a:t>7/5/19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C26085-EF18-244A-B06A-D6865D40FE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2CA690-4C3F-4B42-B8C1-F08C2F246B66}" type="datetime1">
              <a:rPr lang="en-US" smtClean="0"/>
              <a:t>7/5/19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EBEF24-7E62-F54E-9774-9584E25F5A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21163A-2E1D-194C-ACF6-BDA0DA51EF2D}" type="datetime1">
              <a:rPr lang="en-US" smtClean="0"/>
              <a:t>7/5/19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38C7A-2DCD-A348-B123-C9BDC6E513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4887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04887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336800"/>
            <a:ext cx="3008313" cy="37893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06CD89-0100-024B-906E-D05A5A35377A}" type="datetime1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999032-05DE-C243-9C9E-BC26BDAB26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7A80E7-2899-EC42-9278-CCA06E4B4348}" type="datetime1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D89CAE-1B8B-9943-A09B-BDA91252FEB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41300" y="274638"/>
            <a:ext cx="8229600" cy="68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C565898-C8F4-E148-A4C5-6D4AB9312921}" type="datetime1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64CC4FB-8D41-3B4D-8E07-DC97EDCC285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Line 4"/>
          <p:cNvSpPr>
            <a:spLocks noChangeShapeType="1"/>
          </p:cNvSpPr>
          <p:nvPr/>
        </p:nvSpPr>
        <p:spPr bwMode="auto">
          <a:xfrm>
            <a:off x="0" y="957263"/>
            <a:ext cx="9137650" cy="0"/>
          </a:xfrm>
          <a:prstGeom prst="line">
            <a:avLst/>
          </a:prstGeom>
          <a:noFill/>
          <a:ln w="12700">
            <a:solidFill>
              <a:schemeClr val="accent3">
                <a:lumMod val="7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Arial"/>
              <a:ea typeface="+mn-ea"/>
              <a:cs typeface="+mn-cs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342556" y="168045"/>
            <a:ext cx="1655064" cy="62778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Arial"/>
          <a:ea typeface="ＭＳ Ｐゴシック" charset="-128"/>
          <a:cs typeface="ＭＳ Ｐゴシック" charset="-128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Arial"/>
          <a:ea typeface="ＭＳ Ｐゴシック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Arial"/>
          <a:ea typeface="Arial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/>
          <a:ea typeface="Arial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Arial"/>
          <a:ea typeface="Arial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Arial"/>
          <a:ea typeface="Arial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sbol-dev@googlegroups.com" TargetMode="External"/><Relationship Id="rId2" Type="http://schemas.openxmlformats.org/officeDocument/2006/relationships/hyperlink" Target="mailto:sbol-announce@googlegroups.com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image" Target="../media/image22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12" Type="http://schemas.openxmlformats.org/officeDocument/2006/relationships/image" Target="../media/image21.emf"/><Relationship Id="rId2" Type="http://schemas.openxmlformats.org/officeDocument/2006/relationships/image" Target="../media/image11.emf"/><Relationship Id="rId16" Type="http://schemas.openxmlformats.org/officeDocument/2006/relationships/image" Target="../media/image25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emf"/><Relationship Id="rId11" Type="http://schemas.openxmlformats.org/officeDocument/2006/relationships/image" Target="../media/image20.emf"/><Relationship Id="rId5" Type="http://schemas.openxmlformats.org/officeDocument/2006/relationships/image" Target="../media/image14.emf"/><Relationship Id="rId15" Type="http://schemas.openxmlformats.org/officeDocument/2006/relationships/image" Target="../media/image24.emf"/><Relationship Id="rId10" Type="http://schemas.openxmlformats.org/officeDocument/2006/relationships/image" Target="../media/image19.emf"/><Relationship Id="rId4" Type="http://schemas.openxmlformats.org/officeDocument/2006/relationships/image" Target="../media/image13.emf"/><Relationship Id="rId9" Type="http://schemas.openxmlformats.org/officeDocument/2006/relationships/image" Target="../media/image18.emf"/><Relationship Id="rId14" Type="http://schemas.openxmlformats.org/officeDocument/2006/relationships/image" Target="../media/image2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visbol.org/design/" TargetMode="External"/><Relationship Id="rId2" Type="http://schemas.openxmlformats.org/officeDocument/2006/relationships/hyperlink" Target="http://sbolstandard.org/visual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VoigtLab/dnaplotlib" TargetMode="External"/><Relationship Id="rId4" Type="http://schemas.openxmlformats.org/officeDocument/2006/relationships/hyperlink" Target="http://www.graphviz.org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07-12 at 8.49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459" y="2162909"/>
            <a:ext cx="3987082" cy="162083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 lnSpcReduction="20000"/>
          </a:bodyPr>
          <a:lstStyle/>
          <a:p>
            <a:pPr algn="ctr" fontAlgn="base"/>
            <a:r>
              <a:rPr lang="en-US" sz="9600" b="1" dirty="0"/>
              <a:t>Presenter: </a:t>
            </a:r>
            <a:r>
              <a:rPr lang="en-US" sz="9600" dirty="0"/>
              <a:t>Jacob Beal (BBN Technologies</a:t>
            </a:r>
            <a:r>
              <a:rPr lang="en-US" sz="9600" b="1" dirty="0"/>
              <a:t>)</a:t>
            </a:r>
            <a:r>
              <a:rPr lang="en-US" sz="9600" dirty="0"/>
              <a:t>  </a:t>
            </a:r>
            <a:endParaRPr lang="en-US" sz="9600" b="1" dirty="0"/>
          </a:p>
          <a:p>
            <a:pPr algn="ctr" fontAlgn="base"/>
            <a:r>
              <a:rPr lang="en-US" sz="9600" b="1" dirty="0"/>
              <a:t>SBOL Workshop @ IWBDA, July, 2019</a:t>
            </a:r>
          </a:p>
          <a:p>
            <a:pPr algn="ctr" fontAlgn="base"/>
            <a:r>
              <a:rPr lang="en-US" sz="9600" b="1" dirty="0"/>
              <a:t>Cambridge, UK</a:t>
            </a:r>
            <a:endParaRPr lang="en-US" sz="72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pPr algn="ctr"/>
            <a:r>
              <a:rPr lang="en-US" b="1" dirty="0"/>
              <a:t>SBOL Visual</a:t>
            </a:r>
          </a:p>
        </p:txBody>
      </p:sp>
    </p:spTree>
    <p:extLst>
      <p:ext uri="{BB962C8B-B14F-4D97-AF65-F5344CB8AC3E}">
        <p14:creationId xmlns:p14="http://schemas.microsoft.com/office/powerpoint/2010/main" val="2391551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0E728-0A14-3745-AD90-50FB6681E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Pathway Engineering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4D4EA9-2CE4-0441-B93D-B970B1067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2404"/>
            <a:ext cx="9144000" cy="5588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353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0E728-0A14-3745-AD90-50FB6681E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Genome Engineering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3E19D0-A047-CC43-B533-0383E6AA6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8810"/>
            <a:ext cx="9144000" cy="497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037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ourier"/>
                <a:cs typeface="Courier"/>
              </a:rPr>
              <a:t>http://sbolstandard.org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5700"/>
            <a:ext cx="8229600" cy="4970463"/>
          </a:xfrm>
        </p:spPr>
        <p:txBody>
          <a:bodyPr/>
          <a:lstStyle/>
          <a:p>
            <a:r>
              <a:rPr lang="en-US">
                <a:solidFill>
                  <a:srgbClr val="1F497D"/>
                </a:solidFill>
              </a:rPr>
              <a:t>Use the symbols in your papers &amp; talks</a:t>
            </a:r>
          </a:p>
          <a:p>
            <a:r>
              <a:rPr lang="en-US">
                <a:solidFill>
                  <a:srgbClr val="1F497D"/>
                </a:solidFill>
              </a:rPr>
              <a:t>Contribute opinions, use cases, new symbols</a:t>
            </a:r>
          </a:p>
          <a:p>
            <a:endParaRPr lang="en-US">
              <a:solidFill>
                <a:srgbClr val="1F497D"/>
              </a:solidFill>
            </a:endParaRPr>
          </a:p>
          <a:p>
            <a:endParaRPr lang="en-US">
              <a:solidFill>
                <a:srgbClr val="1F497D"/>
              </a:solidFill>
            </a:endParaRPr>
          </a:p>
          <a:p>
            <a:endParaRPr lang="en-US">
              <a:solidFill>
                <a:srgbClr val="1F497D"/>
              </a:solidFill>
            </a:endParaRPr>
          </a:p>
          <a:p>
            <a:endParaRPr lang="en-US">
              <a:solidFill>
                <a:srgbClr val="1F497D"/>
              </a:solidFill>
            </a:endParaRPr>
          </a:p>
          <a:p>
            <a:endParaRPr lang="en-US">
              <a:solidFill>
                <a:srgbClr val="1F497D"/>
              </a:solidFill>
            </a:endParaRPr>
          </a:p>
          <a:p>
            <a:endParaRPr lang="en-US">
              <a:solidFill>
                <a:srgbClr val="1F497D"/>
              </a:solidFill>
            </a:endParaRPr>
          </a:p>
          <a:p>
            <a:pPr>
              <a:buNone/>
            </a:pPr>
            <a:endParaRPr lang="en-US">
              <a:solidFill>
                <a:srgbClr val="1F497D"/>
              </a:solidFill>
            </a:endParaRPr>
          </a:p>
          <a:p>
            <a:r>
              <a:rPr lang="en-US">
                <a:solidFill>
                  <a:srgbClr val="1F497D"/>
                </a:solidFill>
              </a:rPr>
              <a:t>Community is open for anyone to join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870" y="2263131"/>
            <a:ext cx="6456960" cy="34772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3059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07-12 at 8.49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459" y="2162909"/>
            <a:ext cx="3987082" cy="162083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 lnSpcReduction="20000"/>
          </a:bodyPr>
          <a:lstStyle/>
          <a:p>
            <a:pPr algn="ctr" fontAlgn="base"/>
            <a:r>
              <a:rPr lang="en-US" sz="9600" b="1" dirty="0"/>
              <a:t>Presenter: </a:t>
            </a:r>
            <a:r>
              <a:rPr lang="en-US" sz="9600" dirty="0"/>
              <a:t>Jacob Beal (BBN Technologies</a:t>
            </a:r>
            <a:r>
              <a:rPr lang="en-US" sz="9600" b="1" dirty="0"/>
              <a:t>)</a:t>
            </a:r>
            <a:r>
              <a:rPr lang="en-US" sz="9600" dirty="0"/>
              <a:t>  </a:t>
            </a:r>
            <a:endParaRPr lang="en-US" sz="9600" b="1" dirty="0"/>
          </a:p>
          <a:p>
            <a:pPr algn="ctr" fontAlgn="base"/>
            <a:r>
              <a:rPr lang="en-US" sz="9600" b="1" dirty="0"/>
              <a:t>SBOL Workshop @ IWBDA, July, 2019</a:t>
            </a:r>
          </a:p>
          <a:p>
            <a:pPr algn="ctr" fontAlgn="base"/>
            <a:r>
              <a:rPr lang="en-US" sz="9600" b="1" dirty="0"/>
              <a:t>Cambridge, UK</a:t>
            </a:r>
            <a:endParaRPr lang="en-US" sz="72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pPr algn="ctr"/>
            <a:r>
              <a:rPr lang="en-US" b="1" dirty="0"/>
              <a:t>How to Contribute to SBOL</a:t>
            </a:r>
          </a:p>
        </p:txBody>
      </p:sp>
    </p:spTree>
    <p:extLst>
      <p:ext uri="{BB962C8B-B14F-4D97-AF65-F5344CB8AC3E}">
        <p14:creationId xmlns:p14="http://schemas.microsoft.com/office/powerpoint/2010/main" val="3188976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EB5E2CA-BBD2-C346-9CBD-22DEB9ED9433}"/>
              </a:ext>
            </a:extLst>
          </p:cNvPr>
          <p:cNvSpPr/>
          <p:nvPr/>
        </p:nvSpPr>
        <p:spPr>
          <a:xfrm>
            <a:off x="538624" y="1537646"/>
            <a:ext cx="7932276" cy="4776067"/>
          </a:xfrm>
          <a:prstGeom prst="roundRect">
            <a:avLst>
              <a:gd name="adj" fmla="val 18867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  <a:hlinkClick r:id="rId2"/>
              </a:rPr>
              <a:t>sbol-announce@googlegroups.com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r>
              <a:rPr lang="en-US" i="1" dirty="0">
                <a:solidFill>
                  <a:schemeClr val="accent3">
                    <a:lumMod val="50000"/>
                  </a:schemeClr>
                </a:solidFill>
              </a:rPr>
              <a:t>people who want to know what’s going on with SBOL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C19F1CB-1392-2D47-804A-1E9628D00899}"/>
              </a:ext>
            </a:extLst>
          </p:cNvPr>
          <p:cNvSpPr/>
          <p:nvPr/>
        </p:nvSpPr>
        <p:spPr>
          <a:xfrm>
            <a:off x="1235084" y="2837170"/>
            <a:ext cx="6849373" cy="3142716"/>
          </a:xfrm>
          <a:prstGeom prst="roundRect">
            <a:avLst>
              <a:gd name="adj" fmla="val 21990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dirty="0">
                <a:solidFill>
                  <a:schemeClr val="tx1"/>
                </a:solidFill>
                <a:hlinkClick r:id="rId3"/>
              </a:rPr>
              <a:t>sbol-dev@googlegroups.com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r>
              <a:rPr lang="en-US" i="1" dirty="0">
                <a:solidFill>
                  <a:schemeClr val="accent3">
                    <a:lumMod val="50000"/>
                  </a:schemeClr>
                </a:solidFill>
              </a:rPr>
              <a:t>people interested in contributing to standards, tools; electorate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330BB6-4685-6B43-8E77-26E894FB8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SBOL Community Structure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91ACF3E-8E16-D74A-9CAD-76D9161B132A}"/>
              </a:ext>
            </a:extLst>
          </p:cNvPr>
          <p:cNvSpPr/>
          <p:nvPr/>
        </p:nvSpPr>
        <p:spPr>
          <a:xfrm>
            <a:off x="3240317" y="3842936"/>
            <a:ext cx="1204685" cy="438068"/>
          </a:xfrm>
          <a:prstGeom prst="roundRect">
            <a:avLst>
              <a:gd name="adj" fmla="val 50000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Editors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9ACCD90-F00F-9E47-9B63-7E60FE8B8229}"/>
              </a:ext>
            </a:extLst>
          </p:cNvPr>
          <p:cNvSpPr/>
          <p:nvPr/>
        </p:nvSpPr>
        <p:spPr>
          <a:xfrm>
            <a:off x="5043713" y="3842936"/>
            <a:ext cx="1204685" cy="438068"/>
          </a:xfrm>
          <a:prstGeom prst="roundRect">
            <a:avLst>
              <a:gd name="adj" fmla="val 50000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Chair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8A28ED5-5AA2-974B-942F-35D9F4D1AABF}"/>
              </a:ext>
            </a:extLst>
          </p:cNvPr>
          <p:cNvSpPr/>
          <p:nvPr/>
        </p:nvSpPr>
        <p:spPr>
          <a:xfrm>
            <a:off x="6062552" y="4962210"/>
            <a:ext cx="1832429" cy="438068"/>
          </a:xfrm>
          <a:prstGeom prst="roundRect">
            <a:avLst>
              <a:gd name="adj" fmla="val 50000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Advisory Panel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C80E3FA-D0DE-BA43-813E-666D7A58592A}"/>
              </a:ext>
            </a:extLst>
          </p:cNvPr>
          <p:cNvSpPr/>
          <p:nvPr/>
        </p:nvSpPr>
        <p:spPr>
          <a:xfrm>
            <a:off x="4040647" y="4962210"/>
            <a:ext cx="1832429" cy="438068"/>
          </a:xfrm>
          <a:prstGeom prst="roundRect">
            <a:avLst>
              <a:gd name="adj" fmla="val 50000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Steering Comm.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C9A256A-91E2-464D-BE43-2DB504E1DB3A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4445002" y="4061970"/>
            <a:ext cx="59871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B40F3E4-4790-5F4A-804D-DF3B0D49EC85}"/>
              </a:ext>
            </a:extLst>
          </p:cNvPr>
          <p:cNvCxnSpPr>
            <a:stCxn id="7" idx="2"/>
            <a:endCxn id="8" idx="0"/>
          </p:cNvCxnSpPr>
          <p:nvPr/>
        </p:nvCxnSpPr>
        <p:spPr>
          <a:xfrm rot="16200000" flipH="1">
            <a:off x="5971808" y="3955251"/>
            <a:ext cx="681206" cy="133271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8">
            <a:extLst>
              <a:ext uri="{FF2B5EF4-FFF2-40B4-BE49-F238E27FC236}">
                <a16:creationId xmlns:a16="http://schemas.microsoft.com/office/drawing/2014/main" id="{92A07F3A-4F72-F644-90FF-725F0737B9F4}"/>
              </a:ext>
            </a:extLst>
          </p:cNvPr>
          <p:cNvCxnSpPr>
            <a:cxnSpLocks/>
            <a:stCxn id="7" idx="2"/>
            <a:endCxn id="34" idx="0"/>
          </p:cNvCxnSpPr>
          <p:nvPr/>
        </p:nvCxnSpPr>
        <p:spPr>
          <a:xfrm rot="5400000">
            <a:off x="3914514" y="3234994"/>
            <a:ext cx="685532" cy="277755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18">
            <a:extLst>
              <a:ext uri="{FF2B5EF4-FFF2-40B4-BE49-F238E27FC236}">
                <a16:creationId xmlns:a16="http://schemas.microsoft.com/office/drawing/2014/main" id="{A6377A80-EEDA-6F44-9796-F8168CCCE20E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rot="5400000">
            <a:off x="4960856" y="4277010"/>
            <a:ext cx="681206" cy="68919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B65D063-D6FB-6B45-A3D0-68FFD147DFE0}"/>
              </a:ext>
            </a:extLst>
          </p:cNvPr>
          <p:cNvSpPr txBox="1"/>
          <p:nvPr/>
        </p:nvSpPr>
        <p:spPr>
          <a:xfrm>
            <a:off x="6166624" y="3754342"/>
            <a:ext cx="1154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accent3">
                    <a:lumMod val="50000"/>
                  </a:schemeClr>
                </a:solidFill>
              </a:rPr>
              <a:t>strategic</a:t>
            </a:r>
          </a:p>
          <a:p>
            <a:pPr algn="ctr"/>
            <a:r>
              <a:rPr lang="en-US" i="1" dirty="0">
                <a:solidFill>
                  <a:schemeClr val="accent3">
                    <a:lumMod val="50000"/>
                  </a:schemeClr>
                </a:solidFill>
              </a:rPr>
              <a:t>leadership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06D644-527B-4A4E-B635-CD3C2FA38D16}"/>
              </a:ext>
            </a:extLst>
          </p:cNvPr>
          <p:cNvSpPr txBox="1"/>
          <p:nvPr/>
        </p:nvSpPr>
        <p:spPr>
          <a:xfrm>
            <a:off x="2067655" y="3754584"/>
            <a:ext cx="1232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accent3">
                    <a:lumMod val="50000"/>
                  </a:schemeClr>
                </a:solidFill>
              </a:rPr>
              <a:t>community</a:t>
            </a:r>
          </a:p>
          <a:p>
            <a:pPr algn="ctr"/>
            <a:r>
              <a:rPr lang="en-US" i="1" dirty="0">
                <a:solidFill>
                  <a:schemeClr val="accent3">
                    <a:lumMod val="50000"/>
                  </a:schemeClr>
                </a:solidFill>
              </a:rPr>
              <a:t>managers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1E67BF4C-3030-9C4C-A37F-2AC0BAC6F882}"/>
              </a:ext>
            </a:extLst>
          </p:cNvPr>
          <p:cNvSpPr/>
          <p:nvPr/>
        </p:nvSpPr>
        <p:spPr>
          <a:xfrm>
            <a:off x="1952289" y="4966536"/>
            <a:ext cx="1832429" cy="438068"/>
          </a:xfrm>
          <a:prstGeom prst="roundRect">
            <a:avLst>
              <a:gd name="adj" fmla="val 50000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SBOL Industrial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54EBFAF-77B5-8140-BE28-D086BCFBE798}"/>
              </a:ext>
            </a:extLst>
          </p:cNvPr>
          <p:cNvSpPr txBox="1"/>
          <p:nvPr/>
        </p:nvSpPr>
        <p:spPr>
          <a:xfrm>
            <a:off x="1812195" y="5400278"/>
            <a:ext cx="2121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accent3">
                    <a:lumMod val="50000"/>
                  </a:schemeClr>
                </a:solidFill>
              </a:rPr>
              <a:t>Industrial user group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F860F9E-E197-D64C-80C6-5055DD324E82}"/>
              </a:ext>
            </a:extLst>
          </p:cNvPr>
          <p:cNvSpPr txBox="1"/>
          <p:nvPr/>
        </p:nvSpPr>
        <p:spPr>
          <a:xfrm>
            <a:off x="4130429" y="5397915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accent3">
                    <a:lumMod val="50000"/>
                  </a:schemeClr>
                </a:solidFill>
              </a:rPr>
              <a:t>PIs helping chair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05CC5E-EE63-764C-B5EB-5F75B3E1FF47}"/>
              </a:ext>
            </a:extLst>
          </p:cNvPr>
          <p:cNvSpPr txBox="1"/>
          <p:nvPr/>
        </p:nvSpPr>
        <p:spPr>
          <a:xfrm>
            <a:off x="5934962" y="5404604"/>
            <a:ext cx="2069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accent3">
                    <a:lumMod val="50000"/>
                  </a:schemeClr>
                </a:solidFill>
              </a:rPr>
              <a:t>External perspective</a:t>
            </a:r>
          </a:p>
        </p:txBody>
      </p:sp>
    </p:spTree>
    <p:extLst>
      <p:ext uri="{BB962C8B-B14F-4D97-AF65-F5344CB8AC3E}">
        <p14:creationId xmlns:p14="http://schemas.microsoft.com/office/powerpoint/2010/main" val="3965768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D7DB6-A2F1-B04A-9795-08E471023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I get involved?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A9BE3-BB37-4E44-B30D-F8619B578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77573"/>
            <a:ext cx="8229600" cy="4525963"/>
          </a:xfrm>
        </p:spPr>
        <p:txBody>
          <a:bodyPr/>
          <a:lstStyle/>
          <a:p>
            <a:r>
              <a:rPr lang="en-US" dirty="0"/>
              <a:t>Use SBOL &amp; SBOL Visual!</a:t>
            </a:r>
          </a:p>
          <a:p>
            <a:r>
              <a:rPr lang="en-US" dirty="0"/>
              <a:t>Report issues and get help when you need it</a:t>
            </a:r>
          </a:p>
          <a:p>
            <a:r>
              <a:rPr lang="en-US" dirty="0"/>
              <a:t>Join </a:t>
            </a:r>
            <a:r>
              <a:rPr lang="en-US" dirty="0" err="1"/>
              <a:t>sbol</a:t>
            </a:r>
            <a:r>
              <a:rPr lang="en-US" dirty="0"/>
              <a:t>-announce, </a:t>
            </a:r>
            <a:r>
              <a:rPr lang="en-US" dirty="0" err="1"/>
              <a:t>sbol</a:t>
            </a:r>
            <a:r>
              <a:rPr lang="en-US" dirty="0"/>
              <a:t>-dev mailing lists</a:t>
            </a:r>
          </a:p>
          <a:p>
            <a:r>
              <a:rPr lang="en-US" dirty="0"/>
              <a:t>Organizations: join SBOL Industrial</a:t>
            </a:r>
          </a:p>
          <a:p>
            <a:r>
              <a:rPr lang="en-US" dirty="0"/>
              <a:t>Develop or contribute to libraries &amp; tools</a:t>
            </a:r>
          </a:p>
          <a:p>
            <a:r>
              <a:rPr lang="en-US" dirty="0"/>
              <a:t>Help improve the standards</a:t>
            </a:r>
          </a:p>
          <a:p>
            <a:r>
              <a:rPr lang="en-US" dirty="0"/>
              <a:t>Help govern the community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34A7C024-723A-504D-9B36-030110021DC5}"/>
              </a:ext>
            </a:extLst>
          </p:cNvPr>
          <p:cNvSpPr/>
          <p:nvPr/>
        </p:nvSpPr>
        <p:spPr>
          <a:xfrm>
            <a:off x="8098971" y="1977573"/>
            <a:ext cx="711200" cy="3653971"/>
          </a:xfrm>
          <a:prstGeom prst="downArrow">
            <a:avLst/>
          </a:prstGeom>
          <a:gradFill>
            <a:gsLst>
              <a:gs pos="0">
                <a:srgbClr val="FF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859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85C8C-D143-AA4A-A1F4-714333EA3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GitHub: </a:t>
            </a:r>
            <a:r>
              <a:rPr lang="en-US" dirty="0" err="1"/>
              <a:t>SynBioDex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18A14-FFF6-924B-885C-E0583F0A36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849254"/>
            <a:ext cx="8229600" cy="538163"/>
          </a:xfrm>
        </p:spPr>
        <p:txBody>
          <a:bodyPr/>
          <a:lstStyle/>
          <a:p>
            <a:pPr marL="0" indent="0" algn="ctr">
              <a:buNone/>
            </a:pPr>
            <a:r>
              <a:rPr lang="en-US" i="1" dirty="0"/>
              <a:t>Development hub for specs, libraries, tutorials, etc.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F33EC1-929C-A94A-8E4B-E95057F197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766"/>
          <a:stretch/>
        </p:blipFill>
        <p:spPr>
          <a:xfrm>
            <a:off x="241300" y="1115411"/>
            <a:ext cx="8641443" cy="447258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240171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1104C-87C8-F644-9E41-4A59C663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the standards: SEPs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7B35C-8D3C-044E-B560-0C10EB462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907314"/>
            <a:ext cx="8411029" cy="950686"/>
          </a:xfrm>
        </p:spPr>
        <p:txBody>
          <a:bodyPr/>
          <a:lstStyle/>
          <a:p>
            <a:pPr marL="0" indent="0" algn="ctr">
              <a:buNone/>
            </a:pPr>
            <a:r>
              <a:rPr lang="en-US" i="1" dirty="0"/>
              <a:t>Spec changes via “SBOL Enhancement Proposals” (SEPs) voted on by </a:t>
            </a:r>
            <a:r>
              <a:rPr lang="en-US" i="1" dirty="0" err="1"/>
              <a:t>sbol</a:t>
            </a:r>
            <a:r>
              <a:rPr lang="en-US" i="1" dirty="0"/>
              <a:t>-dev community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4F9FE0-C31D-6647-880C-5804DA24BD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000"/>
          <a:stretch/>
        </p:blipFill>
        <p:spPr>
          <a:xfrm>
            <a:off x="101600" y="1129714"/>
            <a:ext cx="8868229" cy="480662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18868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34F8FD-928D-254B-9C3B-D043661D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SBOL Industrial Consortium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0C3B339-C6CA-EE4F-B9E8-5FA8C758B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67971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Pre-competitive organization:</a:t>
            </a:r>
          </a:p>
          <a:p>
            <a:pPr marL="914400" lvl="1" indent="-457200"/>
            <a:r>
              <a:rPr lang="en-US" dirty="0"/>
              <a:t>Companies investing in SBOL</a:t>
            </a:r>
          </a:p>
          <a:p>
            <a:pPr marL="914400" lvl="1" indent="-457200"/>
            <a:r>
              <a:rPr lang="en-US" dirty="0"/>
              <a:t>Coordination of priorities, sharing of best practices</a:t>
            </a:r>
          </a:p>
          <a:p>
            <a:pPr marL="914400" lvl="1" indent="-457200"/>
            <a:r>
              <a:rPr lang="en-US" dirty="0"/>
              <a:t>Support community infrastructure &amp; development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B3187F0-E467-9943-84A7-6A776F64285E}"/>
              </a:ext>
            </a:extLst>
          </p:cNvPr>
          <p:cNvGrpSpPr/>
          <p:nvPr/>
        </p:nvGrpSpPr>
        <p:grpSpPr>
          <a:xfrm>
            <a:off x="1698799" y="3348881"/>
            <a:ext cx="6094213" cy="3264867"/>
            <a:chOff x="4659711" y="1389451"/>
            <a:chExt cx="5114179" cy="2739831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9440FD56-600F-184C-B741-4D784BBD5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57376" y="2925877"/>
              <a:ext cx="716514" cy="847489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3A7C633-19B1-634E-ADFA-FB8A4140A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04173" y="1389451"/>
              <a:ext cx="4762081" cy="1605564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0EC13804-909A-ED4C-BD10-57389DF147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1722" b="28365"/>
            <a:stretch/>
          </p:blipFill>
          <p:spPr>
            <a:xfrm>
              <a:off x="4659711" y="3622876"/>
              <a:ext cx="1268750" cy="506406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DB1B73C-5098-0A4A-80BA-15044B2386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75893" y="3019110"/>
              <a:ext cx="1234954" cy="548868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9C6B427-713E-8E41-B4D6-073CECFD2E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19776" y="3085638"/>
              <a:ext cx="1489405" cy="416469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744EAEE5-D3BD-0B41-AEB8-713AD3E58D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723148" y="3073063"/>
              <a:ext cx="1529916" cy="47176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86A7857F-E35F-1A47-AD7A-B4FF8A30E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94004" y="3622805"/>
              <a:ext cx="1594643" cy="477416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A99BC6FB-36BE-E24B-B9E3-AEEFB6993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588647" y="3634380"/>
              <a:ext cx="2185243" cy="4592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4993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E0B6AF-6ABE-7144-A40F-204187138438}"/>
              </a:ext>
            </a:extLst>
          </p:cNvPr>
          <p:cNvGrpSpPr/>
          <p:nvPr/>
        </p:nvGrpSpPr>
        <p:grpSpPr>
          <a:xfrm>
            <a:off x="32773" y="1665513"/>
            <a:ext cx="9022975" cy="4144587"/>
            <a:chOff x="-145835" y="1488469"/>
            <a:chExt cx="9408412" cy="4321632"/>
          </a:xfrm>
        </p:grpSpPr>
        <p:cxnSp>
          <p:nvCxnSpPr>
            <p:cNvPr id="54" name="Elbow Connector 51">
              <a:extLst>
                <a:ext uri="{FF2B5EF4-FFF2-40B4-BE49-F238E27FC236}">
                  <a16:creationId xmlns:a16="http://schemas.microsoft.com/office/drawing/2014/main" id="{F3E4379E-2CFD-C64B-B435-6B5A068064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10324" y="4821483"/>
              <a:ext cx="0" cy="41590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/>
              <a:tailEnd type="none" w="lg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07F0650-5A90-C74D-8BC5-317DD6823EBA}"/>
                </a:ext>
              </a:extLst>
            </p:cNvPr>
            <p:cNvSpPr/>
            <p:nvPr/>
          </p:nvSpPr>
          <p:spPr>
            <a:xfrm>
              <a:off x="3798780" y="4493429"/>
              <a:ext cx="243636" cy="24393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16FF8C63-F984-9B4A-86AB-B1F6815EA535}"/>
                </a:ext>
              </a:extLst>
            </p:cNvPr>
            <p:cNvSpPr/>
            <p:nvPr/>
          </p:nvSpPr>
          <p:spPr>
            <a:xfrm>
              <a:off x="991605" y="3476860"/>
              <a:ext cx="275302" cy="2219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F1A4255-EC71-574C-A8F2-80C83297C7AE}"/>
                </a:ext>
              </a:extLst>
            </p:cNvPr>
            <p:cNvSpPr/>
            <p:nvPr/>
          </p:nvSpPr>
          <p:spPr>
            <a:xfrm>
              <a:off x="6510002" y="3683997"/>
              <a:ext cx="275302" cy="2219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DB20450-ECD9-9C40-8786-2E2287E6B5E6}"/>
                </a:ext>
              </a:extLst>
            </p:cNvPr>
            <p:cNvCxnSpPr/>
            <p:nvPr/>
          </p:nvCxnSpPr>
          <p:spPr>
            <a:xfrm>
              <a:off x="699729" y="3566339"/>
              <a:ext cx="8483600" cy="0"/>
            </a:xfrm>
            <a:prstGeom prst="line">
              <a:avLst/>
            </a:prstGeom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Right Arrow 64">
              <a:extLst>
                <a:ext uri="{FF2B5EF4-FFF2-40B4-BE49-F238E27FC236}">
                  <a16:creationId xmlns:a16="http://schemas.microsoft.com/office/drawing/2014/main" id="{5FFA063D-261F-C143-87CE-C6B95BD56CD6}"/>
                </a:ext>
              </a:extLst>
            </p:cNvPr>
            <p:cNvSpPr/>
            <p:nvPr/>
          </p:nvSpPr>
          <p:spPr>
            <a:xfrm>
              <a:off x="2871429" y="3385550"/>
              <a:ext cx="1168400" cy="350140"/>
            </a:xfrm>
            <a:prstGeom prst="rightArrow">
              <a:avLst>
                <a:gd name="adj1" fmla="val 100000"/>
                <a:gd name="adj2" fmla="val 52194"/>
              </a:avLst>
            </a:prstGeom>
            <a:solidFill>
              <a:srgbClr val="008000"/>
            </a:solidFill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 err="1">
                  <a:solidFill>
                    <a:schemeClr val="tx1"/>
                  </a:solidFill>
                </a:rPr>
                <a:t>gfp</a:t>
              </a:r>
              <a:endParaRPr lang="en-US" i="1" dirty="0">
                <a:solidFill>
                  <a:schemeClr val="tx1"/>
                </a:solidFill>
              </a:endParaRPr>
            </a:p>
          </p:txBody>
        </p:sp>
        <p:sp>
          <p:nvSpPr>
            <p:cNvPr id="67" name="Chord 66">
              <a:extLst>
                <a:ext uri="{FF2B5EF4-FFF2-40B4-BE49-F238E27FC236}">
                  <a16:creationId xmlns:a16="http://schemas.microsoft.com/office/drawing/2014/main" id="{1F774EED-76E4-5E4F-A119-BD74B35B4348}"/>
                </a:ext>
              </a:extLst>
            </p:cNvPr>
            <p:cNvSpPr/>
            <p:nvPr/>
          </p:nvSpPr>
          <p:spPr>
            <a:xfrm>
              <a:off x="1972523" y="3210739"/>
              <a:ext cx="632206" cy="632206"/>
            </a:xfrm>
            <a:prstGeom prst="chord">
              <a:avLst>
                <a:gd name="adj1" fmla="val 10506229"/>
                <a:gd name="adj2" fmla="val 30146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Bent Arrow 68">
              <a:extLst>
                <a:ext uri="{FF2B5EF4-FFF2-40B4-BE49-F238E27FC236}">
                  <a16:creationId xmlns:a16="http://schemas.microsoft.com/office/drawing/2014/main" id="{E0608C44-39F5-884A-B3C6-8154E38C1A86}"/>
                </a:ext>
              </a:extLst>
            </p:cNvPr>
            <p:cNvSpPr/>
            <p:nvPr/>
          </p:nvSpPr>
          <p:spPr>
            <a:xfrm>
              <a:off x="1008638" y="2747887"/>
              <a:ext cx="889000" cy="820040"/>
            </a:xfrm>
            <a:prstGeom prst="ben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0" name="Left-Right-Up Arrow 69">
              <a:extLst>
                <a:ext uri="{FF2B5EF4-FFF2-40B4-BE49-F238E27FC236}">
                  <a16:creationId xmlns:a16="http://schemas.microsoft.com/office/drawing/2014/main" id="{80667D8B-34AD-9B4F-83D8-643B24E212FE}"/>
                </a:ext>
              </a:extLst>
            </p:cNvPr>
            <p:cNvSpPr/>
            <p:nvPr/>
          </p:nvSpPr>
          <p:spPr>
            <a:xfrm rot="10800000">
              <a:off x="4196237" y="2934069"/>
              <a:ext cx="774700" cy="629540"/>
            </a:xfrm>
            <a:prstGeom prst="leftRightUpArrow">
              <a:avLst>
                <a:gd name="adj1" fmla="val 50000"/>
                <a:gd name="adj2" fmla="val 14159"/>
                <a:gd name="adj3" fmla="val 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ight Arrow 70">
              <a:extLst>
                <a:ext uri="{FF2B5EF4-FFF2-40B4-BE49-F238E27FC236}">
                  <a16:creationId xmlns:a16="http://schemas.microsoft.com/office/drawing/2014/main" id="{F6B55FAD-F14D-C74C-A97C-50B686F461A8}"/>
                </a:ext>
              </a:extLst>
            </p:cNvPr>
            <p:cNvSpPr/>
            <p:nvPr/>
          </p:nvSpPr>
          <p:spPr>
            <a:xfrm rot="10800000">
              <a:off x="6005207" y="3393116"/>
              <a:ext cx="1168400" cy="350140"/>
            </a:xfrm>
            <a:prstGeom prst="rightArrow">
              <a:avLst>
                <a:gd name="adj1" fmla="val 100000"/>
                <a:gd name="adj2" fmla="val 52194"/>
              </a:avLst>
            </a:prstGeom>
            <a:solidFill>
              <a:schemeClr val="accent5">
                <a:lumMod val="60000"/>
                <a:lumOff val="40000"/>
              </a:schemeClr>
            </a:solidFill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2" name="Chord 71">
              <a:extLst>
                <a:ext uri="{FF2B5EF4-FFF2-40B4-BE49-F238E27FC236}">
                  <a16:creationId xmlns:a16="http://schemas.microsoft.com/office/drawing/2014/main" id="{2B799AC6-3CDB-BF48-A5C1-E9C829B92ABC}"/>
                </a:ext>
              </a:extLst>
            </p:cNvPr>
            <p:cNvSpPr/>
            <p:nvPr/>
          </p:nvSpPr>
          <p:spPr>
            <a:xfrm rot="10800000">
              <a:off x="7339939" y="3285861"/>
              <a:ext cx="632206" cy="632206"/>
            </a:xfrm>
            <a:prstGeom prst="chord">
              <a:avLst>
                <a:gd name="adj1" fmla="val 10506229"/>
                <a:gd name="adj2" fmla="val 30146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Bent Arrow 72">
              <a:extLst>
                <a:ext uri="{FF2B5EF4-FFF2-40B4-BE49-F238E27FC236}">
                  <a16:creationId xmlns:a16="http://schemas.microsoft.com/office/drawing/2014/main" id="{AD68F9FF-68DF-BD4F-AAB0-34E8F05A0820}"/>
                </a:ext>
              </a:extLst>
            </p:cNvPr>
            <p:cNvSpPr/>
            <p:nvPr/>
          </p:nvSpPr>
          <p:spPr>
            <a:xfrm rot="10800000">
              <a:off x="8136707" y="3567927"/>
              <a:ext cx="889000" cy="820040"/>
            </a:xfrm>
            <a:prstGeom prst="ben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4" name="Left-Right-Up Arrow 73">
              <a:extLst>
                <a:ext uri="{FF2B5EF4-FFF2-40B4-BE49-F238E27FC236}">
                  <a16:creationId xmlns:a16="http://schemas.microsoft.com/office/drawing/2014/main" id="{A3EB03F8-277A-BF49-B0CC-C1BEE59AA701}"/>
                </a:ext>
              </a:extLst>
            </p:cNvPr>
            <p:cNvSpPr/>
            <p:nvPr/>
          </p:nvSpPr>
          <p:spPr>
            <a:xfrm>
              <a:off x="5141607" y="3567927"/>
              <a:ext cx="774700" cy="629540"/>
            </a:xfrm>
            <a:prstGeom prst="leftRightUpArrow">
              <a:avLst>
                <a:gd name="adj1" fmla="val 50000"/>
                <a:gd name="adj2" fmla="val 14159"/>
                <a:gd name="adj3" fmla="val 0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2CF6C7E-EEC6-954C-8A1E-E644A5E0BC8C}"/>
                </a:ext>
              </a:extLst>
            </p:cNvPr>
            <p:cNvSpPr txBox="1"/>
            <p:nvPr/>
          </p:nvSpPr>
          <p:spPr>
            <a:xfrm>
              <a:off x="6360438" y="3389777"/>
              <a:ext cx="570477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i="1" dirty="0" err="1"/>
                <a:t>tetR</a:t>
              </a:r>
              <a:endParaRPr lang="en-US" i="1" dirty="0"/>
            </a:p>
          </p:txBody>
        </p: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DB5B23D0-74EA-1945-945D-D8E73F3B42EC}"/>
                </a:ext>
              </a:extLst>
            </p:cNvPr>
            <p:cNvCxnSpPr>
              <a:cxnSpLocks/>
            </p:cNvCxnSpPr>
            <p:nvPr/>
          </p:nvCxnSpPr>
          <p:spPr>
            <a:xfrm>
              <a:off x="457858" y="2733000"/>
              <a:ext cx="288052" cy="772133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5FD4442-586C-7342-91CD-511CB5203282}"/>
                </a:ext>
              </a:extLst>
            </p:cNvPr>
            <p:cNvSpPr txBox="1"/>
            <p:nvPr/>
          </p:nvSpPr>
          <p:spPr>
            <a:xfrm>
              <a:off x="-145835" y="2112247"/>
              <a:ext cx="1461208" cy="67394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Nucleic Acid </a:t>
              </a:r>
            </a:p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Backbone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F0752ED-0C6C-E24F-A952-82C538ACA854}"/>
                </a:ext>
              </a:extLst>
            </p:cNvPr>
            <p:cNvSpPr txBox="1"/>
            <p:nvPr/>
          </p:nvSpPr>
          <p:spPr>
            <a:xfrm>
              <a:off x="754130" y="1502073"/>
              <a:ext cx="2590966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Sequence Feature Glyphs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0DA2DF60-1365-E841-928D-92E6AD118FA6}"/>
                </a:ext>
              </a:extLst>
            </p:cNvPr>
            <p:cNvSpPr txBox="1"/>
            <p:nvPr/>
          </p:nvSpPr>
          <p:spPr>
            <a:xfrm>
              <a:off x="5841276" y="4608979"/>
              <a:ext cx="2590709" cy="646331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Reverse Complement </a:t>
              </a:r>
            </a:p>
            <a:p>
              <a:pPr algn="ctr"/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Sequence Feature Glyphs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969F4455-8DC2-6748-8FD0-A52E0BCD00BD}"/>
                </a:ext>
              </a:extLst>
            </p:cNvPr>
            <p:cNvCxnSpPr>
              <a:stCxn id="78" idx="2"/>
            </p:cNvCxnSpPr>
            <p:nvPr/>
          </p:nvCxnSpPr>
          <p:spPr>
            <a:xfrm flipH="1">
              <a:off x="1635523" y="1871405"/>
              <a:ext cx="414091" cy="876482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3693758-9598-BB42-8249-EA7F91920D9C}"/>
                </a:ext>
              </a:extLst>
            </p:cNvPr>
            <p:cNvCxnSpPr>
              <a:stCxn id="78" idx="2"/>
            </p:cNvCxnSpPr>
            <p:nvPr/>
          </p:nvCxnSpPr>
          <p:spPr>
            <a:xfrm>
              <a:off x="2049614" y="1871405"/>
              <a:ext cx="275717" cy="1237734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A023814-C334-0146-9839-28185CABC6FA}"/>
                </a:ext>
              </a:extLst>
            </p:cNvPr>
            <p:cNvCxnSpPr>
              <a:stCxn id="78" idx="2"/>
            </p:cNvCxnSpPr>
            <p:nvPr/>
          </p:nvCxnSpPr>
          <p:spPr>
            <a:xfrm>
              <a:off x="2049614" y="1871405"/>
              <a:ext cx="1096537" cy="1187134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093D075-0FB2-2342-9897-EA29277FE70D}"/>
                </a:ext>
              </a:extLst>
            </p:cNvPr>
            <p:cNvCxnSpPr/>
            <p:nvPr/>
          </p:nvCxnSpPr>
          <p:spPr>
            <a:xfrm>
              <a:off x="6934870" y="3773897"/>
              <a:ext cx="202125" cy="891035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8AB762-89FC-6C40-A659-8146A2BF0335}"/>
                </a:ext>
              </a:extLst>
            </p:cNvPr>
            <p:cNvSpPr txBox="1"/>
            <p:nvPr/>
          </p:nvSpPr>
          <p:spPr>
            <a:xfrm>
              <a:off x="1236017" y="3498963"/>
              <a:ext cx="588848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pTet</a:t>
              </a:r>
              <a:endParaRPr lang="en-US" dirty="0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100D5-280F-124D-B096-0C86F8A57B12}"/>
                </a:ext>
              </a:extLst>
            </p:cNvPr>
            <p:cNvCxnSpPr/>
            <p:nvPr/>
          </p:nvCxnSpPr>
          <p:spPr>
            <a:xfrm>
              <a:off x="1791929" y="3779449"/>
              <a:ext cx="457200" cy="304800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C966DBD0-C27A-CF49-9153-61C815CA5FF7}"/>
                </a:ext>
              </a:extLst>
            </p:cNvPr>
            <p:cNvSpPr txBox="1"/>
            <p:nvPr/>
          </p:nvSpPr>
          <p:spPr>
            <a:xfrm>
              <a:off x="1870077" y="4013891"/>
              <a:ext cx="782587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Labels</a:t>
              </a:r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026EA305-D74E-FB4F-A368-B55D38840D3E}"/>
                </a:ext>
              </a:extLst>
            </p:cNvPr>
            <p:cNvCxnSpPr/>
            <p:nvPr/>
          </p:nvCxnSpPr>
          <p:spPr>
            <a:xfrm flipH="1">
              <a:off x="2249130" y="3563611"/>
              <a:ext cx="897020" cy="520639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176B52A-FEBB-0148-A812-836C69ABC1E1}"/>
                </a:ext>
              </a:extLst>
            </p:cNvPr>
            <p:cNvCxnSpPr/>
            <p:nvPr/>
          </p:nvCxnSpPr>
          <p:spPr>
            <a:xfrm flipH="1">
              <a:off x="7136626" y="4015457"/>
              <a:ext cx="506514" cy="655166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C0B65AB6-ACD4-864C-B80A-9A0B625384C0}"/>
                </a:ext>
              </a:extLst>
            </p:cNvPr>
            <p:cNvCxnSpPr/>
            <p:nvPr/>
          </p:nvCxnSpPr>
          <p:spPr>
            <a:xfrm flipH="1">
              <a:off x="7136627" y="4291849"/>
              <a:ext cx="1000081" cy="378774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Elbow Connector 89">
              <a:extLst>
                <a:ext uri="{FF2B5EF4-FFF2-40B4-BE49-F238E27FC236}">
                  <a16:creationId xmlns:a16="http://schemas.microsoft.com/office/drawing/2014/main" id="{629A95DF-30F4-C44D-B18D-6F2E1EC9EA65}"/>
                </a:ext>
              </a:extLst>
            </p:cNvPr>
            <p:cNvCxnSpPr>
              <a:stCxn id="75" idx="2"/>
            </p:cNvCxnSpPr>
            <p:nvPr/>
          </p:nvCxnSpPr>
          <p:spPr>
            <a:xfrm rot="5400000" flipH="1">
              <a:off x="3857305" y="970738"/>
              <a:ext cx="60325" cy="5516418"/>
            </a:xfrm>
            <a:prstGeom prst="bentConnector4">
              <a:avLst>
                <a:gd name="adj1" fmla="val -1430225"/>
                <a:gd name="adj2" fmla="val 100174"/>
              </a:avLst>
            </a:prstGeom>
            <a:ln w="38100">
              <a:solidFill>
                <a:srgbClr val="FF0000"/>
              </a:solidFill>
              <a:headEnd type="none"/>
              <a:tailEnd type="none" w="lg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6977BDA9-104A-A244-AB09-D3C34259FAB8}"/>
                </a:ext>
              </a:extLst>
            </p:cNvPr>
            <p:cNvSpPr txBox="1"/>
            <p:nvPr/>
          </p:nvSpPr>
          <p:spPr>
            <a:xfrm>
              <a:off x="3612197" y="3831104"/>
              <a:ext cx="1334094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Interactions</a:t>
              </a:r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C8FBAD1-9B4E-9D48-89FD-CE2A041C3F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98390" y="4162083"/>
              <a:ext cx="539134" cy="392061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21">
              <a:extLst>
                <a:ext uri="{FF2B5EF4-FFF2-40B4-BE49-F238E27FC236}">
                  <a16:creationId xmlns:a16="http://schemas.microsoft.com/office/drawing/2014/main" id="{24C7576B-230E-7040-99D4-FC22641FE9F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959303" y="2976041"/>
              <a:ext cx="789761" cy="2365"/>
            </a:xfrm>
            <a:prstGeom prst="bentConnector3">
              <a:avLst>
                <a:gd name="adj1" fmla="val 50000"/>
              </a:avLst>
            </a:prstGeom>
            <a:ln w="381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65C73C9-19A2-504D-8A3A-4898FB4F0EF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54416" y="2582343"/>
              <a:ext cx="96568" cy="1285953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CCEA94A-1DFF-B04F-9A98-0536B98B8F9E}"/>
                </a:ext>
              </a:extLst>
            </p:cNvPr>
            <p:cNvSpPr txBox="1"/>
            <p:nvPr/>
          </p:nvSpPr>
          <p:spPr>
            <a:xfrm>
              <a:off x="4863700" y="1488469"/>
              <a:ext cx="2616422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Molecular Species Glyph</a:t>
              </a: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CEAC5E19-A4EA-4D42-B40A-419B5B12B27E}"/>
                </a:ext>
              </a:extLst>
            </p:cNvPr>
            <p:cNvCxnSpPr>
              <a:cxnSpLocks/>
              <a:stCxn id="95" idx="2"/>
            </p:cNvCxnSpPr>
            <p:nvPr/>
          </p:nvCxnSpPr>
          <p:spPr>
            <a:xfrm flipH="1">
              <a:off x="5495249" y="1857801"/>
              <a:ext cx="676662" cy="338094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421420B9-C3DC-3D4D-A209-254E490B50C7}"/>
                </a:ext>
              </a:extLst>
            </p:cNvPr>
            <p:cNvCxnSpPr/>
            <p:nvPr/>
          </p:nvCxnSpPr>
          <p:spPr>
            <a:xfrm>
              <a:off x="990484" y="3698781"/>
              <a:ext cx="252039" cy="0"/>
            </a:xfrm>
            <a:prstGeom prst="line">
              <a:avLst/>
            </a:prstGeom>
            <a:ln w="38100" cmpd="sng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3D0CAB06-809D-1043-A873-62F890B375A4}"/>
                </a:ext>
              </a:extLst>
            </p:cNvPr>
            <p:cNvGrpSpPr/>
            <p:nvPr/>
          </p:nvGrpSpPr>
          <p:grpSpPr>
            <a:xfrm>
              <a:off x="4896539" y="2252030"/>
              <a:ext cx="714093" cy="369332"/>
              <a:chOff x="6268139" y="2034316"/>
              <a:chExt cx="714093" cy="369332"/>
            </a:xfrm>
          </p:grpSpPr>
          <p:sp>
            <p:nvSpPr>
              <p:cNvPr id="99" name="Rounded Rectangle 98">
                <a:extLst>
                  <a:ext uri="{FF2B5EF4-FFF2-40B4-BE49-F238E27FC236}">
                    <a16:creationId xmlns:a16="http://schemas.microsoft.com/office/drawing/2014/main" id="{B6E4833E-B8DD-A344-9C78-9CE929F195C0}"/>
                  </a:ext>
                </a:extLst>
              </p:cNvPr>
              <p:cNvSpPr/>
              <p:nvPr/>
            </p:nvSpPr>
            <p:spPr>
              <a:xfrm>
                <a:off x="6268139" y="2045844"/>
                <a:ext cx="714093" cy="337457"/>
              </a:xfrm>
              <a:prstGeom prst="roundRect">
                <a:avLst>
                  <a:gd name="adj" fmla="val 42474"/>
                </a:avLst>
              </a:prstGeom>
              <a:solidFill>
                <a:schemeClr val="accent3">
                  <a:lumMod val="60000"/>
                  <a:lumOff val="40000"/>
                </a:schemeClr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03FFD21A-5A56-EE4E-808B-32515B17F979}"/>
                  </a:ext>
                </a:extLst>
              </p:cNvPr>
              <p:cNvSpPr/>
              <p:nvPr/>
            </p:nvSpPr>
            <p:spPr>
              <a:xfrm>
                <a:off x="6344499" y="2034316"/>
                <a:ext cx="56137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chemeClr val="accent3">
                        <a:lumMod val="50000"/>
                      </a:schemeClr>
                    </a:solidFill>
                  </a:rPr>
                  <a:t>GFP</a:t>
                </a:r>
              </a:p>
            </p:txBody>
          </p:sp>
        </p:grpSp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F10152C8-FDF9-484E-8B55-6D41F14F5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865576" y="1941916"/>
              <a:ext cx="1003293" cy="1003293"/>
            </a:xfrm>
            <a:prstGeom prst="rect">
              <a:avLst/>
            </a:prstGeom>
          </p:spPr>
        </p:pic>
        <p:cxnSp>
          <p:nvCxnSpPr>
            <p:cNvPr id="102" name="Straight Connector 21">
              <a:extLst>
                <a:ext uri="{FF2B5EF4-FFF2-40B4-BE49-F238E27FC236}">
                  <a16:creationId xmlns:a16="http://schemas.microsoft.com/office/drawing/2014/main" id="{B05C1724-9E84-304D-9F5A-963848DB9DFE}"/>
                </a:ext>
              </a:extLst>
            </p:cNvPr>
            <p:cNvCxnSpPr>
              <a:cxnSpLocks/>
              <a:stCxn id="101" idx="3"/>
            </p:cNvCxnSpPr>
            <p:nvPr/>
          </p:nvCxnSpPr>
          <p:spPr>
            <a:xfrm flipV="1">
              <a:off x="3868868" y="2436696"/>
              <a:ext cx="1034270" cy="6866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83A0C0C6-FEFC-B34C-8849-E1E01FB8F2B7}"/>
                </a:ext>
              </a:extLst>
            </p:cNvPr>
            <p:cNvSpPr/>
            <p:nvPr/>
          </p:nvSpPr>
          <p:spPr>
            <a:xfrm>
              <a:off x="5068455" y="3058540"/>
              <a:ext cx="4194122" cy="2388166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207F6021-FD02-4941-83EC-51D0236D5AA3}"/>
                </a:ext>
              </a:extLst>
            </p:cNvPr>
            <p:cNvSpPr txBox="1"/>
            <p:nvPr/>
          </p:nvSpPr>
          <p:spPr>
            <a:xfrm>
              <a:off x="7672478" y="1815135"/>
              <a:ext cx="928459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Module</a:t>
              </a:r>
            </a:p>
          </p:txBody>
        </p: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803D574-05BC-7046-A85E-A2BAF46C5E5F}"/>
                </a:ext>
              </a:extLst>
            </p:cNvPr>
            <p:cNvCxnSpPr>
              <a:cxnSpLocks/>
              <a:endCxn id="104" idx="2"/>
            </p:cNvCxnSpPr>
            <p:nvPr/>
          </p:nvCxnSpPr>
          <p:spPr>
            <a:xfrm flipV="1">
              <a:off x="7972145" y="2184467"/>
              <a:ext cx="164562" cy="813572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271FCA04-92E1-BA49-B5DE-CB9B756417ED}"/>
                </a:ext>
              </a:extLst>
            </p:cNvPr>
            <p:cNvSpPr txBox="1"/>
            <p:nvPr/>
          </p:nvSpPr>
          <p:spPr>
            <a:xfrm>
              <a:off x="1493913" y="4893416"/>
              <a:ext cx="1796902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Interaction Node</a:t>
              </a:r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1295DC0-A3E2-C748-82A6-29FDD18F6C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05472" y="4726022"/>
              <a:ext cx="550987" cy="303292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9FF8910-A6E8-CE43-9D89-8F9024A36F14}"/>
                </a:ext>
              </a:extLst>
            </p:cNvPr>
            <p:cNvCxnSpPr>
              <a:cxnSpLocks/>
              <a:stCxn id="95" idx="2"/>
            </p:cNvCxnSpPr>
            <p:nvPr/>
          </p:nvCxnSpPr>
          <p:spPr>
            <a:xfrm flipH="1">
              <a:off x="3687369" y="1857801"/>
              <a:ext cx="2484543" cy="433624"/>
            </a:xfrm>
            <a:prstGeom prst="line">
              <a:avLst/>
            </a:prstGeom>
            <a:ln w="1270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967B5A4-FD8E-7C45-8731-EC00536E439A}"/>
                </a:ext>
              </a:extLst>
            </p:cNvPr>
            <p:cNvCxnSpPr>
              <a:cxnSpLocks/>
            </p:cNvCxnSpPr>
            <p:nvPr/>
          </p:nvCxnSpPr>
          <p:spPr>
            <a:xfrm>
              <a:off x="3808501" y="4821483"/>
              <a:ext cx="205323" cy="0"/>
            </a:xfrm>
            <a:prstGeom prst="line">
              <a:avLst/>
            </a:prstGeom>
            <a:ln w="38100" cmpd="sng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4F510C4F-73D0-7D45-8210-E112CB30D7CD}"/>
                </a:ext>
              </a:extLst>
            </p:cNvPr>
            <p:cNvSpPr/>
            <p:nvPr/>
          </p:nvSpPr>
          <p:spPr>
            <a:xfrm>
              <a:off x="3663799" y="5440769"/>
              <a:ext cx="485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 err="1"/>
                <a:t>aTc</a:t>
              </a:r>
              <a:endParaRPr lang="en-US" dirty="0"/>
            </a:p>
          </p:txBody>
        </p:sp>
        <p:sp>
          <p:nvSpPr>
            <p:cNvPr id="111" name="Hexagon 110">
              <a:extLst>
                <a:ext uri="{FF2B5EF4-FFF2-40B4-BE49-F238E27FC236}">
                  <a16:creationId xmlns:a16="http://schemas.microsoft.com/office/drawing/2014/main" id="{22A55DEA-EDA8-1D46-BAE1-FA376918E094}"/>
                </a:ext>
              </a:extLst>
            </p:cNvPr>
            <p:cNvSpPr/>
            <p:nvPr/>
          </p:nvSpPr>
          <p:spPr>
            <a:xfrm>
              <a:off x="3764180" y="5239330"/>
              <a:ext cx="299456" cy="258152"/>
            </a:xfrm>
            <a:prstGeom prst="hexagon">
              <a:avLst>
                <a:gd name="adj" fmla="val 32143"/>
                <a:gd name="vf" fmla="val 115470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itle 16">
            <a:extLst>
              <a:ext uri="{FF2B5EF4-FFF2-40B4-BE49-F238E27FC236}">
                <a16:creationId xmlns:a16="http://schemas.microsoft.com/office/drawing/2014/main" id="{F31A6240-1C9F-5946-97AA-FF0F766B4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 Elements</a:t>
            </a:r>
          </a:p>
        </p:txBody>
      </p:sp>
    </p:spTree>
    <p:extLst>
      <p:ext uri="{BB962C8B-B14F-4D97-AF65-F5344CB8AC3E}">
        <p14:creationId xmlns:p14="http://schemas.microsoft.com/office/powerpoint/2010/main" val="1421611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IMG_20140923_165221_874.jpg"/>
          <p:cNvPicPr>
            <a:picLocks noChangeAspect="1"/>
          </p:cNvPicPr>
          <p:nvPr/>
        </p:nvPicPr>
        <p:blipFill>
          <a:blip r:embed="rId3">
            <a:lum bright="39000" contrast="57000"/>
          </a:blip>
          <a:stretch>
            <a:fillRect/>
          </a:stretch>
        </p:blipFill>
        <p:spPr>
          <a:xfrm>
            <a:off x="5969002" y="977900"/>
            <a:ext cx="3174998" cy="1587499"/>
          </a:xfrm>
          <a:prstGeom prst="rect">
            <a:avLst/>
          </a:prstGeom>
        </p:spPr>
      </p:pic>
      <p:pic>
        <p:nvPicPr>
          <p:cNvPr id="8" name="Picture 7" descr="CRISPR-circuits.gif"/>
          <p:cNvPicPr>
            <a:picLocks noChangeAspect="1"/>
          </p:cNvPicPr>
          <p:nvPr/>
        </p:nvPicPr>
        <p:blipFill>
          <a:blip r:embed="rId4"/>
          <a:srcRect l="7024" t="10127" r="21073" b="53671"/>
          <a:stretch>
            <a:fillRect/>
          </a:stretch>
        </p:blipFill>
        <p:spPr>
          <a:xfrm>
            <a:off x="6148070" y="3714856"/>
            <a:ext cx="2843530" cy="24827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rcRect b="21356"/>
          <a:stretch>
            <a:fillRect/>
          </a:stretch>
        </p:blipFill>
        <p:spPr>
          <a:xfrm>
            <a:off x="1028700" y="4224294"/>
            <a:ext cx="2921000" cy="18315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Flexibility of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3329"/>
            <a:ext cx="8229600" cy="587173"/>
          </a:xfrm>
        </p:spPr>
        <p:txBody>
          <a:bodyPr/>
          <a:lstStyle/>
          <a:p>
            <a:pPr algn="ctr">
              <a:buNone/>
            </a:pPr>
            <a:r>
              <a:rPr lang="en-US" sz="2400" i="1" dirty="0">
                <a:solidFill>
                  <a:schemeClr val="tx2"/>
                </a:solidFill>
              </a:rPr>
              <a:t>Color, Text, Scaling</a:t>
            </a:r>
            <a:r>
              <a:rPr lang="en-US" sz="2400" i="1">
                <a:solidFill>
                  <a:schemeClr val="tx2"/>
                </a:solidFill>
              </a:rPr>
              <a:t>, Strands, Styling: </a:t>
            </a:r>
            <a:r>
              <a:rPr lang="en-US" sz="2400" i="1" dirty="0">
                <a:solidFill>
                  <a:schemeClr val="tx2"/>
                </a:solidFill>
              </a:rPr>
              <a:t>all your choice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rcRect l="16951" t="23677" r="36323" b="48430"/>
          <a:stretch>
            <a:fillRect/>
          </a:stretch>
        </p:blipFill>
        <p:spPr>
          <a:xfrm>
            <a:off x="450194" y="1384952"/>
            <a:ext cx="3849411" cy="1723394"/>
          </a:xfrm>
          <a:prstGeom prst="rect">
            <a:avLst/>
          </a:prstGeom>
        </p:spPr>
      </p:pic>
      <p:pic>
        <p:nvPicPr>
          <p:cNvPr id="10" name="Picture 9" descr="simplenot.pdf"/>
          <p:cNvPicPr>
            <a:picLocks noChangeAspect="1"/>
          </p:cNvPicPr>
          <p:nvPr/>
        </p:nvPicPr>
        <p:blipFill>
          <a:blip r:embed="rId7"/>
          <a:srcRect l="5688" t="15584" r="5688" b="15584"/>
          <a:stretch>
            <a:fillRect/>
          </a:stretch>
        </p:blipFill>
        <p:spPr>
          <a:xfrm>
            <a:off x="141369" y="3448501"/>
            <a:ext cx="5751431" cy="11646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19600" y="2239529"/>
            <a:ext cx="3124200" cy="2073665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3368040" y="1981200"/>
            <a:ext cx="2322830" cy="1588"/>
          </a:xfrm>
          <a:prstGeom prst="line">
            <a:avLst/>
          </a:prstGeom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368040" y="2070100"/>
            <a:ext cx="2322830" cy="1588"/>
          </a:xfrm>
          <a:prstGeom prst="line">
            <a:avLst/>
          </a:prstGeom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ight Arrow 14"/>
          <p:cNvSpPr/>
          <p:nvPr/>
        </p:nvSpPr>
        <p:spPr>
          <a:xfrm>
            <a:off x="4241492" y="1854200"/>
            <a:ext cx="1047095" cy="331788"/>
          </a:xfrm>
          <a:prstGeom prst="rightArrow">
            <a:avLst>
              <a:gd name="adj1" fmla="val 100000"/>
              <a:gd name="adj2" fmla="val 52194"/>
            </a:avLst>
          </a:prstGeom>
          <a:solidFill>
            <a:schemeClr val="accent3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Bent Arrow 15"/>
          <p:cNvSpPr/>
          <p:nvPr/>
        </p:nvSpPr>
        <p:spPr>
          <a:xfrm>
            <a:off x="3717945" y="1274762"/>
            <a:ext cx="551795" cy="708025"/>
          </a:xfrm>
          <a:prstGeom prst="bentArrow">
            <a:avLst/>
          </a:prstGeom>
          <a:solidFill>
            <a:srgbClr val="9BBB59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414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Nucleic Acid Glyphs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445D7E-9A47-BE43-8E63-D55695732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37" b="37338"/>
          <a:stretch/>
        </p:blipFill>
        <p:spPr>
          <a:xfrm>
            <a:off x="241300" y="1458685"/>
            <a:ext cx="8731567" cy="457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1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216" y="274638"/>
            <a:ext cx="8229600" cy="682625"/>
          </a:xfrm>
        </p:spPr>
        <p:txBody>
          <a:bodyPr/>
          <a:lstStyle/>
          <a:p>
            <a:r>
              <a:rPr lang="en-US" dirty="0"/>
              <a:t>Molecular Species &amp; Interaction Glyphs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311" y="1494846"/>
            <a:ext cx="914400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187" y="2866446"/>
            <a:ext cx="914400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3711" y="1494846"/>
            <a:ext cx="914400" cy="914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587" y="2866446"/>
            <a:ext cx="914400" cy="914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987" y="2866446"/>
            <a:ext cx="914400" cy="9144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911711" y="1494846"/>
            <a:ext cx="1828800" cy="914400"/>
            <a:chOff x="685800" y="1600200"/>
            <a:chExt cx="1828800" cy="9144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0200" y="1600200"/>
              <a:ext cx="914400" cy="914400"/>
            </a:xfrm>
            <a:prstGeom prst="rect">
              <a:avLst/>
            </a:prstGeom>
          </p:spPr>
        </p:pic>
        <p:grpSp>
          <p:nvGrpSpPr>
            <p:cNvPr id="15" name="Group 14"/>
            <p:cNvGrpSpPr/>
            <p:nvPr/>
          </p:nvGrpSpPr>
          <p:grpSpPr>
            <a:xfrm>
              <a:off x="685800" y="1600200"/>
              <a:ext cx="914400" cy="914400"/>
              <a:chOff x="352313" y="2618774"/>
              <a:chExt cx="914400" cy="914400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2313" y="2618774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2313" y="2618774"/>
                <a:ext cx="914400" cy="914400"/>
              </a:xfrm>
              <a:prstGeom prst="rect">
                <a:avLst/>
              </a:prstGeom>
            </p:spPr>
          </p:pic>
        </p:grp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387" y="2866446"/>
            <a:ext cx="914400" cy="9144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367345" y="2409246"/>
            <a:ext cx="8199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Complex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269" y="3780846"/>
            <a:ext cx="13838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Simple Chemical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3296397" y="1493641"/>
            <a:ext cx="1710158" cy="1223382"/>
            <a:chOff x="3070486" y="1598995"/>
            <a:chExt cx="1710158" cy="122338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0486" y="1600200"/>
              <a:ext cx="914400" cy="9144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66244" y="1598995"/>
              <a:ext cx="914400" cy="914400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3429000" y="2514600"/>
              <a:ext cx="91440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Macromolecule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6855311" y="2409246"/>
            <a:ext cx="9144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Nucleic Acid (Generic)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634787" y="3780846"/>
            <a:ext cx="10470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Unspecified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77187" y="3780846"/>
            <a:ext cx="9144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Nucleic Acid (2-Strand)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48387" y="3780846"/>
            <a:ext cx="9144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Nucleic Acid (1-Strand)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83711" y="2409246"/>
            <a:ext cx="9144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No Glyph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5140" y="2188290"/>
            <a:ext cx="11624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/>
              <a:t>superpose glyphs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83111" y="1266246"/>
            <a:ext cx="1912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Molecular Species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83111" y="4206811"/>
            <a:ext cx="1229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Interaction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11" y="4518951"/>
            <a:ext cx="914400" cy="9144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311" y="4518951"/>
            <a:ext cx="914400" cy="9144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911" y="4518951"/>
            <a:ext cx="914400" cy="9144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511" y="4518951"/>
            <a:ext cx="914400" cy="9144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8111" y="4518951"/>
            <a:ext cx="914400" cy="914400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911711" y="5360781"/>
            <a:ext cx="9144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026511" y="5360781"/>
            <a:ext cx="9144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Process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654911" y="5360781"/>
            <a:ext cx="9144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Inhibition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283311" y="5360781"/>
            <a:ext cx="9144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Degradation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398111" y="5360781"/>
            <a:ext cx="9144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Stimulation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200400" y="2212920"/>
            <a:ext cx="18197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/>
              <a:t>recommended       alternate  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177587" y="3557347"/>
            <a:ext cx="18197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/>
              <a:t>recommended       alternate  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914730" y="2182018"/>
            <a:ext cx="74090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i="1"/>
              <a:t>alternate </a:t>
            </a:r>
            <a:endParaRPr lang="en-US" sz="110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69A0A7C-D28F-D14F-8078-0DCAA9308D4C}"/>
              </a:ext>
            </a:extLst>
          </p:cNvPr>
          <p:cNvSpPr/>
          <p:nvPr/>
        </p:nvSpPr>
        <p:spPr>
          <a:xfrm>
            <a:off x="5001934" y="3040743"/>
            <a:ext cx="200568" cy="20056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riangle 46">
            <a:extLst>
              <a:ext uri="{FF2B5EF4-FFF2-40B4-BE49-F238E27FC236}">
                <a16:creationId xmlns:a16="http://schemas.microsoft.com/office/drawing/2014/main" id="{13C2DAA1-CE3E-EA41-8DF9-B48AE84042EB}"/>
              </a:ext>
            </a:extLst>
          </p:cNvPr>
          <p:cNvSpPr/>
          <p:nvPr/>
        </p:nvSpPr>
        <p:spPr>
          <a:xfrm>
            <a:off x="5388429" y="3040743"/>
            <a:ext cx="232659" cy="200568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gular Pentagon 47">
            <a:extLst>
              <a:ext uri="{FF2B5EF4-FFF2-40B4-BE49-F238E27FC236}">
                <a16:creationId xmlns:a16="http://schemas.microsoft.com/office/drawing/2014/main" id="{1A50F263-DC0D-FF40-8A65-77B39D350EB8}"/>
              </a:ext>
            </a:extLst>
          </p:cNvPr>
          <p:cNvSpPr/>
          <p:nvPr/>
        </p:nvSpPr>
        <p:spPr>
          <a:xfrm>
            <a:off x="5001933" y="3387951"/>
            <a:ext cx="200568" cy="191017"/>
          </a:xfrm>
          <a:prstGeom prst="pent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Hexagon 48">
            <a:extLst>
              <a:ext uri="{FF2B5EF4-FFF2-40B4-BE49-F238E27FC236}">
                <a16:creationId xmlns:a16="http://schemas.microsoft.com/office/drawing/2014/main" id="{2DF25B32-E2A3-B94A-912A-935A9EED78C9}"/>
              </a:ext>
            </a:extLst>
          </p:cNvPr>
          <p:cNvSpPr/>
          <p:nvPr/>
        </p:nvSpPr>
        <p:spPr>
          <a:xfrm>
            <a:off x="5388429" y="3383175"/>
            <a:ext cx="232659" cy="200568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A1F83AC-CD89-C648-860C-EEEF7161BBD8}"/>
              </a:ext>
            </a:extLst>
          </p:cNvPr>
          <p:cNvSpPr txBox="1"/>
          <p:nvPr/>
        </p:nvSpPr>
        <p:spPr>
          <a:xfrm>
            <a:off x="4938177" y="3584642"/>
            <a:ext cx="763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/>
              <a:t>alternates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97044ACF-5FD4-9049-BC0F-8000D83DA7C3}"/>
              </a:ext>
            </a:extLst>
          </p:cNvPr>
          <p:cNvGrpSpPr/>
          <p:nvPr/>
        </p:nvGrpSpPr>
        <p:grpSpPr>
          <a:xfrm>
            <a:off x="2464730" y="5862464"/>
            <a:ext cx="513603" cy="468382"/>
            <a:chOff x="2595357" y="6109202"/>
            <a:chExt cx="513603" cy="468382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27FE708-7291-4B44-8103-D9E81874ACDB}"/>
                </a:ext>
              </a:extLst>
            </p:cNvPr>
            <p:cNvSpPr/>
            <p:nvPr/>
          </p:nvSpPr>
          <p:spPr>
            <a:xfrm>
              <a:off x="2691379" y="6230112"/>
              <a:ext cx="232658" cy="23265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EA280948-7458-5A49-98D9-C38F8D967F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95357" y="6456674"/>
              <a:ext cx="120910" cy="120910"/>
            </a:xfrm>
            <a:prstGeom prst="straightConnector1">
              <a:avLst/>
            </a:prstGeom>
            <a:ln w="25400" cap="flat" cmpd="sng" algn="ctr">
              <a:solidFill>
                <a:schemeClr val="dk1"/>
              </a:solidFill>
              <a:prstDash val="solid"/>
              <a:round/>
              <a:headEnd type="triangl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2FAE0E96-E754-6042-B768-A46E4B70591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3645" y="6109202"/>
              <a:ext cx="120910" cy="120910"/>
            </a:xfrm>
            <a:prstGeom prst="straightConnector1">
              <a:avLst/>
            </a:prstGeom>
            <a:ln w="25400" cap="flat" cmpd="sng" algn="ctr">
              <a:solidFill>
                <a:schemeClr val="dk1"/>
              </a:solidFill>
              <a:prstDash val="solid"/>
              <a:round/>
              <a:headEnd type="triangl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56B6A20-0106-0049-9C8A-DDC1F6276B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24038" y="6346441"/>
              <a:ext cx="184922" cy="0"/>
            </a:xfrm>
            <a:prstGeom prst="straightConnector1">
              <a:avLst/>
            </a:prstGeom>
            <a:ln w="25400" cap="flat" cmpd="sng" algn="ctr">
              <a:solidFill>
                <a:schemeClr val="dk1"/>
              </a:solidFill>
              <a:prstDash val="solid"/>
              <a:round/>
              <a:headEnd type="triangl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4E1E7492-474B-B440-B98C-063368F38C8E}"/>
              </a:ext>
            </a:extLst>
          </p:cNvPr>
          <p:cNvGrpSpPr/>
          <p:nvPr/>
        </p:nvGrpSpPr>
        <p:grpSpPr>
          <a:xfrm>
            <a:off x="3654911" y="5642503"/>
            <a:ext cx="914400" cy="914400"/>
            <a:chOff x="3654911" y="5889241"/>
            <a:chExt cx="914400" cy="914400"/>
          </a:xfrm>
        </p:grpSpPr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886F9754-2F9D-9840-BFCF-5D05704C3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654911" y="5889241"/>
              <a:ext cx="914400" cy="914400"/>
            </a:xfrm>
            <a:prstGeom prst="rect">
              <a:avLst/>
            </a:prstGeom>
          </p:spPr>
        </p:pic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F9284EC-7607-9D4C-90DF-2EEBE3F6E8BF}"/>
                </a:ext>
              </a:extLst>
            </p:cNvPr>
            <p:cNvCxnSpPr/>
            <p:nvPr/>
          </p:nvCxnSpPr>
          <p:spPr>
            <a:xfrm>
              <a:off x="4210797" y="6462770"/>
              <a:ext cx="120910" cy="120910"/>
            </a:xfrm>
            <a:prstGeom prst="straightConnector1">
              <a:avLst/>
            </a:prstGeom>
            <a:ln w="254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0F26DC54-E344-814C-A9A6-D6427BB1D1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29085" y="6115298"/>
              <a:ext cx="120910" cy="120910"/>
            </a:xfrm>
            <a:prstGeom prst="straightConnector1">
              <a:avLst/>
            </a:prstGeom>
            <a:ln w="254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7327428B-CEA6-4645-92DC-D0ADAD278F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99126" y="6346441"/>
              <a:ext cx="184922" cy="0"/>
            </a:xfrm>
            <a:prstGeom prst="straightConnector1">
              <a:avLst/>
            </a:prstGeom>
            <a:ln w="25400" cap="flat" cmpd="sng" algn="ctr">
              <a:solidFill>
                <a:schemeClr val="dk1"/>
              </a:solidFill>
              <a:prstDash val="solid"/>
              <a:round/>
              <a:headEnd type="triangl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DD8B96F-117B-8648-A22F-A5DE69ED7997}"/>
              </a:ext>
            </a:extLst>
          </p:cNvPr>
          <p:cNvGrpSpPr/>
          <p:nvPr/>
        </p:nvGrpSpPr>
        <p:grpSpPr>
          <a:xfrm>
            <a:off x="5238311" y="5890344"/>
            <a:ext cx="501885" cy="417678"/>
            <a:chOff x="5252825" y="6137082"/>
            <a:chExt cx="501885" cy="417678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CEFBDA1-6E13-3845-BCEB-EB2D1D9AA75C}"/>
                </a:ext>
              </a:extLst>
            </p:cNvPr>
            <p:cNvSpPr/>
            <p:nvPr/>
          </p:nvSpPr>
          <p:spPr>
            <a:xfrm>
              <a:off x="5388429" y="6230112"/>
              <a:ext cx="232659" cy="23265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0E83CCF5-790E-5748-97E6-C21CC62B8F10}"/>
                </a:ext>
              </a:extLst>
            </p:cNvPr>
            <p:cNvCxnSpPr/>
            <p:nvPr/>
          </p:nvCxnSpPr>
          <p:spPr>
            <a:xfrm>
              <a:off x="5615512" y="6428794"/>
              <a:ext cx="120910" cy="120910"/>
            </a:xfrm>
            <a:prstGeom prst="straightConnector1">
              <a:avLst/>
            </a:prstGeom>
            <a:ln w="254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A18B8008-E5EA-884B-B9C5-A9688657CE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33800" y="6137082"/>
              <a:ext cx="120910" cy="120910"/>
            </a:xfrm>
            <a:prstGeom prst="straightConnector1">
              <a:avLst/>
            </a:prstGeom>
            <a:ln w="254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3D286FD1-D61E-654A-AD9A-7F7C750FE5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52825" y="6433850"/>
              <a:ext cx="120910" cy="120910"/>
            </a:xfrm>
            <a:prstGeom prst="straightConnector1">
              <a:avLst/>
            </a:prstGeom>
            <a:ln w="25400" cap="flat" cmpd="sng" algn="ctr">
              <a:solidFill>
                <a:schemeClr val="dk1"/>
              </a:solidFill>
              <a:prstDash val="solid"/>
              <a:round/>
              <a:headEnd type="triangl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4FA004F0-FE60-1140-8783-AC84526CC2E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56599" y="6142138"/>
              <a:ext cx="120910" cy="120910"/>
            </a:xfrm>
            <a:prstGeom prst="straightConnector1">
              <a:avLst/>
            </a:prstGeom>
            <a:ln w="25400" cap="flat" cmpd="sng" algn="ctr">
              <a:solidFill>
                <a:schemeClr val="dk1"/>
              </a:solidFill>
              <a:prstDash val="solid"/>
              <a:round/>
              <a:headEnd type="triangl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CDFF14E8-B27C-5247-9324-76D4832BBAF2}"/>
              </a:ext>
            </a:extLst>
          </p:cNvPr>
          <p:cNvSpPr txBox="1"/>
          <p:nvPr/>
        </p:nvSpPr>
        <p:spPr>
          <a:xfrm>
            <a:off x="5016447" y="6456958"/>
            <a:ext cx="9144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Process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3D090BA-D530-A34D-B9AC-D37A26025235}"/>
              </a:ext>
            </a:extLst>
          </p:cNvPr>
          <p:cNvSpPr txBox="1"/>
          <p:nvPr/>
        </p:nvSpPr>
        <p:spPr>
          <a:xfrm>
            <a:off x="3568922" y="6456958"/>
            <a:ext cx="1066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Dissociation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163B9A1-B438-1543-B8B1-540B3C78FCE5}"/>
              </a:ext>
            </a:extLst>
          </p:cNvPr>
          <p:cNvSpPr txBox="1"/>
          <p:nvPr/>
        </p:nvSpPr>
        <p:spPr>
          <a:xfrm>
            <a:off x="2221367" y="6456958"/>
            <a:ext cx="10181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Association</a:t>
            </a:r>
          </a:p>
        </p:txBody>
      </p:sp>
    </p:spTree>
    <p:extLst>
      <p:ext uri="{BB962C8B-B14F-4D97-AF65-F5344CB8AC3E}">
        <p14:creationId xmlns:p14="http://schemas.microsoft.com/office/powerpoint/2010/main" val="3198597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SBOL Visual Diagrams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your favorite graphics editor:</a:t>
            </a:r>
          </a:p>
          <a:p>
            <a:pPr lvl="1"/>
            <a:r>
              <a:rPr lang="en-US" dirty="0"/>
              <a:t>Many glyphs can be drawn directly</a:t>
            </a:r>
          </a:p>
          <a:p>
            <a:pPr lvl="1"/>
            <a:r>
              <a:rPr lang="en-US" dirty="0"/>
              <a:t>Glyph set available: </a:t>
            </a:r>
            <a:r>
              <a:rPr lang="en-US" dirty="0">
                <a:hlinkClick r:id="rId2"/>
              </a:rPr>
              <a:t>http://sbolstandard.org/visual/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Specialized visualization tools:</a:t>
            </a:r>
          </a:p>
          <a:p>
            <a:pPr lvl="1"/>
            <a:r>
              <a:rPr lang="en-US" dirty="0" err="1"/>
              <a:t>VisBOL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http://visbol.org/design/</a:t>
            </a:r>
            <a:endParaRPr lang="en-US" dirty="0"/>
          </a:p>
          <a:p>
            <a:pPr lvl="1"/>
            <a:r>
              <a:rPr lang="en-US" dirty="0" err="1"/>
              <a:t>GraphViz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http://www.graphviz.org/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DNAPlotLib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https://github.com/VoigtLab/dnaplotlib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11333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12A3C-6943-8146-AC2D-9FECA326D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CRISPR Device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508D8A-352C-0446-A75A-6ED974ED7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9777"/>
            <a:ext cx="9144000" cy="459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679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0E728-0A14-3745-AD90-50FB6681E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CRISPR Circuit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3BC70-875E-C142-8588-E5FB25C11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6754"/>
            <a:ext cx="9144000" cy="475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114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0E728-0A14-3745-AD90-50FB6681E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Rule 30 Circuit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2E0903-80B6-6B47-8F0F-C512CDC9B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5352"/>
            <a:ext cx="9144000" cy="534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73577"/>
      </p:ext>
    </p:extLst>
  </p:cSld>
  <p:clrMapOvr>
    <a:masterClrMapping/>
  </p:clrMapOvr>
</p:sld>
</file>

<file path=ppt/theme/theme1.xml><?xml version="1.0" encoding="utf-8"?>
<a:theme xmlns:a="http://schemas.openxmlformats.org/drawingml/2006/main" name="bbn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bbn_template.potx</Template>
  <TotalTime>19279</TotalTime>
  <Words>409</Words>
  <Application>Microsoft Macintosh PowerPoint</Application>
  <PresentationFormat>On-screen Show (4:3)</PresentationFormat>
  <Paragraphs>111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ＭＳ Ｐゴシック</vt:lpstr>
      <vt:lpstr>Arial</vt:lpstr>
      <vt:lpstr>Calibri</vt:lpstr>
      <vt:lpstr>Courier</vt:lpstr>
      <vt:lpstr>bbn_template</vt:lpstr>
      <vt:lpstr>SBOL Visual</vt:lpstr>
      <vt:lpstr>Diagram Elements</vt:lpstr>
      <vt:lpstr>Flexibility of Style</vt:lpstr>
      <vt:lpstr>Nucleic Acid Glyphs</vt:lpstr>
      <vt:lpstr>Molecular Species &amp; Interaction Glyphs</vt:lpstr>
      <vt:lpstr>Making SBOL Visual Diagrams</vt:lpstr>
      <vt:lpstr>Example: CRISPR Device</vt:lpstr>
      <vt:lpstr>Example: CRISPR Circuit</vt:lpstr>
      <vt:lpstr>Example: Rule 30 Circuit</vt:lpstr>
      <vt:lpstr>Example: Pathway Engineering</vt:lpstr>
      <vt:lpstr>Example: Genome Engineering</vt:lpstr>
      <vt:lpstr>http://sbolstandard.org</vt:lpstr>
      <vt:lpstr>How to Contribute to SBOL</vt:lpstr>
      <vt:lpstr>SBOL Community Structure</vt:lpstr>
      <vt:lpstr>How can I get involved?</vt:lpstr>
      <vt:lpstr>Community GitHub: SynBioDex</vt:lpstr>
      <vt:lpstr>Improving the standards: SEPs</vt:lpstr>
      <vt:lpstr>SBOL Industrial Consortium</vt:lpstr>
    </vt:vector>
  </TitlesOfParts>
  <Company>BBN Technologies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Jake Beal</dc:creator>
  <cp:lastModifiedBy>Jacob Beal</cp:lastModifiedBy>
  <cp:revision>156</cp:revision>
  <dcterms:created xsi:type="dcterms:W3CDTF">2014-09-25T19:50:53Z</dcterms:created>
  <dcterms:modified xsi:type="dcterms:W3CDTF">2019-07-05T18:42:57Z</dcterms:modified>
</cp:coreProperties>
</file>

<file path=docProps/thumbnail.jpeg>
</file>